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74" r:id="rId8"/>
    <p:sldId id="272" r:id="rId9"/>
    <p:sldId id="27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utfit" panose="020B0604020202020204" charset="0"/>
      <p:regular r:id="rId22"/>
      <p:bold r:id="rId23"/>
    </p:embeddedFont>
    <p:embeddedFont>
      <p:font typeface="Outfit Light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huY5u8VkCx+wPt1AABKib4vfIv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3531dc0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543531dc0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43531dc0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543531dc0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43531dc0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543531dc0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43531dc0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543531dc0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43531dc0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43531dc0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13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93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81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5"/>
          <p:cNvSpPr txBox="1"/>
          <p:nvPr/>
        </p:nvSpPr>
        <p:spPr>
          <a:xfrm>
            <a:off x="9721020" y="860779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 u="none" strike="noStrike" cap="none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 u="none" strike="noStrike" cap="none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4" name="Google Shape;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54" y="857331"/>
            <a:ext cx="1750359" cy="29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 descr="A blue and white numbers on a black background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654" y="2492997"/>
            <a:ext cx="3633349" cy="187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5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838200" y="1117922"/>
            <a:ext cx="10515600" cy="57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44413"/>
            <a:ext cx="3014354" cy="25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839788" y="1124744"/>
            <a:ext cx="10515600" cy="5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9721019" y="50594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#STechDay</a:t>
            </a:r>
            <a:r>
              <a:rPr lang="es-ES" sz="1400" b="0" i="0">
                <a:solidFill>
                  <a:srgbClr val="00FFD2"/>
                </a:solidFill>
                <a:latin typeface="Outfit"/>
                <a:ea typeface="Outfit"/>
                <a:cs typeface="Outfit"/>
                <a:sym typeface="Outfit"/>
              </a:rPr>
              <a:t>2023</a:t>
            </a:r>
            <a:endParaRPr sz="2800" b="0" i="0">
              <a:solidFill>
                <a:srgbClr val="00FFD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838200" y="1124744"/>
            <a:ext cx="10515600" cy="5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839788" y="1101292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  <a:defRPr sz="3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5183188" y="1101292"/>
            <a:ext cx="6172200" cy="475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2"/>
          </p:nvPr>
        </p:nvSpPr>
        <p:spPr>
          <a:xfrm>
            <a:off x="839788" y="2743200"/>
            <a:ext cx="3932237" cy="312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836612" y="130772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  <a:defRPr sz="3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>
            <a:spLocks noGrp="1"/>
          </p:cNvSpPr>
          <p:nvPr>
            <p:ph type="pic" idx="2"/>
          </p:nvPr>
        </p:nvSpPr>
        <p:spPr>
          <a:xfrm>
            <a:off x="5183188" y="1284475"/>
            <a:ext cx="6172200" cy="4576575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839788" y="3155576"/>
            <a:ext cx="3932237" cy="271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838200" y="1079816"/>
            <a:ext cx="10515600" cy="6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6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7588" r="27110" b="72013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"/>
          <p:cNvSpPr txBox="1"/>
          <p:nvPr/>
        </p:nvSpPr>
        <p:spPr>
          <a:xfrm>
            <a:off x="7631777" y="1863162"/>
            <a:ext cx="2480385" cy="1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COLLABORATORS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9" name="Google Shape;19;p16"/>
          <p:cNvSpPr txBox="1"/>
          <p:nvPr/>
        </p:nvSpPr>
        <p:spPr>
          <a:xfrm>
            <a:off x="1022784" y="1863162"/>
            <a:ext cx="1983182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ORGANIZATION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20" name="Google Shape;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905" y="2844700"/>
            <a:ext cx="1872860" cy="68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3764" y="2815532"/>
            <a:ext cx="1942455" cy="549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16"/>
          <p:cNvGrpSpPr/>
          <p:nvPr/>
        </p:nvGrpSpPr>
        <p:grpSpPr>
          <a:xfrm>
            <a:off x="4208950" y="3429000"/>
            <a:ext cx="1224318" cy="1224318"/>
            <a:chOff x="3854103" y="4320354"/>
            <a:chExt cx="1224318" cy="1224318"/>
          </a:xfrm>
        </p:grpSpPr>
        <p:pic>
          <p:nvPicPr>
            <p:cNvPr id="23" name="Google Shape;23;p16" descr="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54103" y="4320354"/>
              <a:ext cx="1224318" cy="1224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16"/>
            <p:cNvPicPr preferRelativeResize="0"/>
            <p:nvPr/>
          </p:nvPicPr>
          <p:blipFill rotWithShape="1">
            <a:blip r:embed="rId6">
              <a:alphaModFix/>
            </a:blip>
            <a:srcRect r="92385" b="77956"/>
            <a:stretch/>
          </p:blipFill>
          <p:spPr>
            <a:xfrm>
              <a:off x="4076133" y="4779774"/>
              <a:ext cx="64067" cy="7133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" name="Google Shape;25;p16"/>
          <p:cNvCxnSpPr/>
          <p:nvPr/>
        </p:nvCxnSpPr>
        <p:spPr>
          <a:xfrm>
            <a:off x="1051905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26;p16"/>
          <p:cNvCxnSpPr/>
          <p:nvPr/>
        </p:nvCxnSpPr>
        <p:spPr>
          <a:xfrm>
            <a:off x="7633611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" name="Google Shape;2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" name="Google Shape;29;p16"/>
          <p:cNvSpPr txBox="1"/>
          <p:nvPr/>
        </p:nvSpPr>
        <p:spPr>
          <a:xfrm>
            <a:off x="4381524" y="1863162"/>
            <a:ext cx="2193012" cy="1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GOLD SPONSORS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4383359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" name="Google Shape;31;p16" descr="A picture containing screenshot, graphics, font,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31777" y="2474899"/>
            <a:ext cx="1224319" cy="123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47098" y="3610848"/>
            <a:ext cx="1557081" cy="47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36843" y="4717610"/>
            <a:ext cx="1631950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or">
  <p:cSld name="Presentator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8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1760893" y="5751755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>
            <a:spLocks noGrp="1"/>
          </p:cNvSpPr>
          <p:nvPr>
            <p:ph type="pic" idx="2"/>
          </p:nvPr>
        </p:nvSpPr>
        <p:spPr>
          <a:xfrm>
            <a:off x="2055061" y="1473411"/>
            <a:ext cx="2945319" cy="2943838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1760893" y="6073746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1115872" y="4597195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5"/>
          </p:nvPr>
        </p:nvSpPr>
        <p:spPr>
          <a:xfrm>
            <a:off x="1121735" y="5175810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6"/>
          </p:nvPr>
        </p:nvSpPr>
        <p:spPr>
          <a:xfrm>
            <a:off x="6899290" y="5754476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>
            <a:spLocks noGrp="1"/>
          </p:cNvSpPr>
          <p:nvPr>
            <p:ph type="pic" idx="7"/>
          </p:nvPr>
        </p:nvSpPr>
        <p:spPr>
          <a:xfrm>
            <a:off x="7193458" y="1476133"/>
            <a:ext cx="2945319" cy="2943838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8"/>
          <p:cNvSpPr txBox="1">
            <a:spLocks noGrp="1"/>
          </p:cNvSpPr>
          <p:nvPr>
            <p:ph type="body" idx="8"/>
          </p:nvPr>
        </p:nvSpPr>
        <p:spPr>
          <a:xfrm>
            <a:off x="6899290" y="6076468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9"/>
          </p:nvPr>
        </p:nvSpPr>
        <p:spPr>
          <a:xfrm>
            <a:off x="6254269" y="4599917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13"/>
          </p:nvPr>
        </p:nvSpPr>
        <p:spPr>
          <a:xfrm>
            <a:off x="6260131" y="5178531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6" name="Google Shape;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9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9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">
  <p:cSld name="1_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0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0"/>
          <p:cNvSpPr/>
          <p:nvPr/>
        </p:nvSpPr>
        <p:spPr>
          <a:xfrm>
            <a:off x="0" y="1641771"/>
            <a:ext cx="12192000" cy="4652894"/>
          </a:xfrm>
          <a:prstGeom prst="rect">
            <a:avLst/>
          </a:prstGeom>
          <a:solidFill>
            <a:srgbClr val="1C34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1"/>
          </p:nvPr>
        </p:nvSpPr>
        <p:spPr>
          <a:xfrm>
            <a:off x="2070504" y="1856379"/>
            <a:ext cx="9283296" cy="432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3333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2"/>
          </p:nvPr>
        </p:nvSpPr>
        <p:spPr>
          <a:xfrm>
            <a:off x="2070504" y="1111258"/>
            <a:ext cx="9283296" cy="4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ment">
  <p:cSld name="1_comm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1969" b="6004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/>
          <p:nvPr/>
        </p:nvSpPr>
        <p:spPr>
          <a:xfrm>
            <a:off x="834353" y="2828835"/>
            <a:ext cx="62424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b="1" i="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Thank you!</a:t>
            </a:r>
            <a:endParaRPr/>
          </a:p>
        </p:txBody>
      </p:sp>
      <p:sp>
        <p:nvSpPr>
          <p:cNvPr id="75" name="Google Shape;75;p21"/>
          <p:cNvSpPr/>
          <p:nvPr/>
        </p:nvSpPr>
        <p:spPr>
          <a:xfrm>
            <a:off x="10295535" y="3904830"/>
            <a:ext cx="1062112" cy="45719"/>
          </a:xfrm>
          <a:prstGeom prst="rect">
            <a:avLst/>
          </a:prstGeom>
          <a:solidFill>
            <a:srgbClr val="524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24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1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9989" y="1376166"/>
            <a:ext cx="1941965" cy="54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21"/>
          <p:cNvGrpSpPr/>
          <p:nvPr/>
        </p:nvGrpSpPr>
        <p:grpSpPr>
          <a:xfrm>
            <a:off x="10295535" y="1813357"/>
            <a:ext cx="1274252" cy="1274252"/>
            <a:chOff x="3854103" y="4320354"/>
            <a:chExt cx="1224318" cy="1224318"/>
          </a:xfrm>
        </p:grpSpPr>
        <p:pic>
          <p:nvPicPr>
            <p:cNvPr id="78" name="Google Shape;78;p21" descr="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54103" y="4320354"/>
              <a:ext cx="1224318" cy="1224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21"/>
            <p:cNvPicPr preferRelativeResize="0"/>
            <p:nvPr/>
          </p:nvPicPr>
          <p:blipFill rotWithShape="1">
            <a:blip r:embed="rId5">
              <a:alphaModFix/>
            </a:blip>
            <a:srcRect r="92385" b="77956"/>
            <a:stretch/>
          </p:blipFill>
          <p:spPr>
            <a:xfrm>
              <a:off x="4076133" y="4779774"/>
              <a:ext cx="64067" cy="713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" name="Google Shape;8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353" y="5541422"/>
            <a:ext cx="3078080" cy="52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353" y="917763"/>
            <a:ext cx="2285706" cy="30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1" descr="A picture containing screenshot, graphics, font,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22615" y="4034592"/>
            <a:ext cx="1148867" cy="115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7822" y="5120603"/>
            <a:ext cx="1941966" cy="59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18587" y="3221127"/>
            <a:ext cx="1339060" cy="19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utfit"/>
              <a:buNone/>
              <a:defRPr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838200" y="1079816"/>
            <a:ext cx="10515600" cy="6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1" name="Google Shape;1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utfit"/>
              <a:buNone/>
              <a:defRPr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/>
        </p:nvSpPr>
        <p:spPr>
          <a:xfrm>
            <a:off x="908267" y="5310168"/>
            <a:ext cx="62538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Introducción a Azure B2C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43531dc0e_0_10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2 - Crear flujo de usuario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43531dc0e_0_14"/>
          <p:cNvSpPr txBox="1"/>
          <p:nvPr/>
        </p:nvSpPr>
        <p:spPr>
          <a:xfrm>
            <a:off x="2895600" y="2967335"/>
            <a:ext cx="64008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3 - Personalizar atributos de usuario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43531dc0e_0_18"/>
          <p:cNvSpPr txBox="1"/>
          <p:nvPr/>
        </p:nvSpPr>
        <p:spPr>
          <a:xfrm>
            <a:off x="2895600" y="2967335"/>
            <a:ext cx="64008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4 - Personalizar branding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43531dc0e_0_22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5 - Conectores de API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43531dc0e_0_26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Demo - Políticas custom + Graph API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FB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>
            <a:spLocks noGrp="1"/>
          </p:cNvSpPr>
          <p:nvPr>
            <p:ph type="body" idx="1"/>
          </p:nvPr>
        </p:nvSpPr>
        <p:spPr>
          <a:xfrm>
            <a:off x="1760893" y="5751755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3"/>
          </p:nvPr>
        </p:nvSpPr>
        <p:spPr>
          <a:xfrm>
            <a:off x="1760893" y="6073746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4"/>
          <p:cNvSpPr txBox="1">
            <a:spLocks noGrp="1"/>
          </p:cNvSpPr>
          <p:nvPr>
            <p:ph type="body" idx="4"/>
          </p:nvPr>
        </p:nvSpPr>
        <p:spPr>
          <a:xfrm>
            <a:off x="1115872" y="4597195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>
                <a:solidFill>
                  <a:srgbClr val="00FFD2"/>
                </a:solidFill>
              </a:rPr>
              <a:t>Rubén Gómez García</a:t>
            </a:r>
            <a:endParaRPr>
              <a:solidFill>
                <a:srgbClr val="00FFD2"/>
              </a:solidFill>
            </a:endParaRPr>
          </a:p>
        </p:txBody>
      </p:sp>
      <p:sp>
        <p:nvSpPr>
          <p:cNvPr id="204" name="Google Shape;204;p4"/>
          <p:cNvSpPr txBox="1">
            <a:spLocks noGrp="1"/>
          </p:cNvSpPr>
          <p:nvPr>
            <p:ph type="body" idx="5"/>
          </p:nvPr>
        </p:nvSpPr>
        <p:spPr>
          <a:xfrm>
            <a:off x="1121735" y="5175810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s-ES"/>
              <a:t>Software Development Engineer</a:t>
            </a:r>
            <a:endParaRPr/>
          </a:p>
        </p:txBody>
      </p:sp>
      <p:sp>
        <p:nvSpPr>
          <p:cNvPr id="205" name="Google Shape;205;p4"/>
          <p:cNvSpPr txBox="1">
            <a:spLocks noGrp="1"/>
          </p:cNvSpPr>
          <p:nvPr>
            <p:ph type="body" idx="6"/>
          </p:nvPr>
        </p:nvSpPr>
        <p:spPr>
          <a:xfrm>
            <a:off x="6899290" y="5754476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4"/>
          <p:cNvSpPr txBox="1">
            <a:spLocks noGrp="1"/>
          </p:cNvSpPr>
          <p:nvPr>
            <p:ph type="body" idx="8"/>
          </p:nvPr>
        </p:nvSpPr>
        <p:spPr>
          <a:xfrm>
            <a:off x="6899290" y="6076468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4"/>
          <p:cNvSpPr txBox="1">
            <a:spLocks noGrp="1"/>
          </p:cNvSpPr>
          <p:nvPr>
            <p:ph type="body" idx="9"/>
          </p:nvPr>
        </p:nvSpPr>
        <p:spPr>
          <a:xfrm>
            <a:off x="6254269" y="4599917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>
                <a:solidFill>
                  <a:srgbClr val="00FFD2"/>
                </a:solidFill>
              </a:rPr>
              <a:t>Víctor Rubio Torroba</a:t>
            </a:r>
            <a:endParaRPr>
              <a:solidFill>
                <a:srgbClr val="00FFD2"/>
              </a:solidFill>
            </a:endParaRPr>
          </a:p>
        </p:txBody>
      </p:sp>
      <p:sp>
        <p:nvSpPr>
          <p:cNvPr id="208" name="Google Shape;208;p4"/>
          <p:cNvSpPr txBox="1">
            <a:spLocks noGrp="1"/>
          </p:cNvSpPr>
          <p:nvPr>
            <p:ph type="body" idx="13"/>
          </p:nvPr>
        </p:nvSpPr>
        <p:spPr>
          <a:xfrm>
            <a:off x="6260131" y="5178531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s-ES"/>
              <a:t>Software Development Engineer</a:t>
            </a:r>
            <a:endParaRPr/>
          </a:p>
        </p:txBody>
      </p:sp>
      <p:pic>
        <p:nvPicPr>
          <p:cNvPr id="209" name="Google Shape;209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218" r="22892"/>
          <a:stretch/>
        </p:blipFill>
        <p:spPr>
          <a:xfrm>
            <a:off x="2222112" y="1641032"/>
            <a:ext cx="2776500" cy="27750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" name="Google Shape;210;p4"/>
          <p:cNvPicPr preferRelativeResize="0">
            <a:picLocks noGrp="1"/>
          </p:cNvPicPr>
          <p:nvPr>
            <p:ph type="pic" idx="7"/>
          </p:nvPr>
        </p:nvPicPr>
        <p:blipFill rotWithShape="1">
          <a:blip r:embed="rId4">
            <a:alphaModFix/>
          </a:blip>
          <a:srcRect t="2768" b="-2718"/>
          <a:stretch/>
        </p:blipFill>
        <p:spPr>
          <a:xfrm>
            <a:off x="7193459" y="1641032"/>
            <a:ext cx="2780400" cy="27789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¿Qué es Azure B2C?</a:t>
            </a:r>
            <a:endParaRPr/>
          </a:p>
        </p:txBody>
      </p:sp>
      <p:sp>
        <p:nvSpPr>
          <p:cNvPr id="216" name="Google Shape;216;p5"/>
          <p:cNvSpPr txBox="1"/>
          <p:nvPr/>
        </p:nvSpPr>
        <p:spPr>
          <a:xfrm>
            <a:off x="822472" y="2482897"/>
            <a:ext cx="9283296" cy="376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Customer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Identity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Access Management (CIAM) de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endParaRPr lang="es-ES"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Personalización de la experiencia de usuario mediante flujos de usuario y políticas customizadas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SSO con proveedores de terceros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Control sobre el almacenamiento de datos de usuario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Localización de recursos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Integración con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Graph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API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480275" y="1763275"/>
            <a:ext cx="37254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AD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de organización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Aplicaciones orientadas a la organización y sus usuarios corporativos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4343875" y="1763275"/>
            <a:ext cx="37254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B2C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Característica de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AD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extendida a usuarios de otros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Los usuarios “externos” al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de la organización pertenecen a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tenants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conocidos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8463900" y="1763275"/>
            <a:ext cx="33915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B2C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ante usuarios externos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Aplicaciones orientadas a clientes y usuarios públicos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Los usuarios se pueden auto-registrar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Un único directorio de identidades compartido entre todas sus aplicaciones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1 - Registro de una aplicación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2895600" y="2967335"/>
            <a:ext cx="64008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Experiencias de usuario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61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1454352" y="2264296"/>
            <a:ext cx="9283296" cy="20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Predefinidos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Gestionados desde el portal de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Limitados a registro,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login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y edición del perfil de usuario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Un único conector de API para cada una de las 3 casuísticas soportadas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Proveedores externos limitados a los definidos o protocolo OIDC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3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Flujos de usuario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554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1454352" y="2264296"/>
            <a:ext cx="9283296" cy="20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Flujo completamente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customizable</a:t>
            </a:r>
            <a:endParaRPr lang="es-ES"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Desarrollo con ficheros XML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Libertad en la integración con sistemas externos mediante REST API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Proveedores externos por protocolos OIDC,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OAuth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, SAML y REST API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3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Políticas </a:t>
            </a:r>
            <a:r>
              <a:rPr lang="es-ES" sz="3200" b="1" dirty="0" err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custom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80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255</Words>
  <Application>Microsoft Office PowerPoint</Application>
  <PresentationFormat>Widescreen</PresentationFormat>
  <Paragraphs>42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Outfit Light</vt:lpstr>
      <vt:lpstr>Arial</vt:lpstr>
      <vt:lpstr>Outfit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Criado Pernia</dc:creator>
  <cp:lastModifiedBy>Victor Rubio</cp:lastModifiedBy>
  <cp:revision>2</cp:revision>
  <dcterms:created xsi:type="dcterms:W3CDTF">2020-10-20T09:29:03Z</dcterms:created>
  <dcterms:modified xsi:type="dcterms:W3CDTF">2023-06-22T06:18:46Z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0x010100EFD713E749C35C4F897AD32471EBCEDD</vt:lpwstr>
  </property>
  <property fmtid="{D5CDD505-2E9C-101B-9397-08002B2CF9AE}" pid="3" name="MediaServiceImageTags">
    <vt:lpwstr/>
  </property>
</Properties>
</file>